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331" r:id="rId6"/>
    <p:sldId id="348" r:id="rId7"/>
    <p:sldId id="343" r:id="rId8"/>
    <p:sldId id="351" r:id="rId9"/>
    <p:sldId id="352" r:id="rId10"/>
    <p:sldId id="359" r:id="rId11"/>
    <p:sldId id="360" r:id="rId12"/>
    <p:sldId id="328" r:id="rId13"/>
    <p:sldId id="335" r:id="rId14"/>
    <p:sldId id="336" r:id="rId15"/>
    <p:sldId id="354" r:id="rId16"/>
    <p:sldId id="349" r:id="rId17"/>
    <p:sldId id="350" r:id="rId18"/>
    <p:sldId id="356" r:id="rId19"/>
    <p:sldId id="357" r:id="rId20"/>
    <p:sldId id="358" r:id="rId21"/>
    <p:sldId id="347" r:id="rId22"/>
    <p:sldId id="268" r:id="rId2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B2DBDE-F3FA-4E05-9114-932960EA00CF}" v="1477" dt="2024-06-08T13:36:41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3"/>
    <p:restoredTop sz="94658"/>
  </p:normalViewPr>
  <p:slideViewPr>
    <p:cSldViewPr snapToGrid="0">
      <p:cViewPr varScale="1">
        <p:scale>
          <a:sx n="108" d="100"/>
          <a:sy n="108" d="100"/>
        </p:scale>
        <p:origin x="1740" y="108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50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57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33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2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54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74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9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58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322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2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3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29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3060232" y="4149080"/>
            <a:ext cx="2952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2024.  6.  10.</a:t>
            </a:r>
            <a:endParaRPr lang="ko-KR" altLang="en-US" sz="2400" ker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충북대학교 산업인공지능학과</a:t>
            </a:r>
            <a:endParaRPr lang="en-US" altLang="ko-KR" sz="2400" ker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[6</a:t>
            </a: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kern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오동엽</a:t>
            </a: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이민수</a:t>
            </a: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조성현</a:t>
            </a: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B617F58B-277B-412B-9E81-F894F83F82B2}"/>
              </a:ext>
            </a:extLst>
          </p:cNvPr>
          <p:cNvSpPr/>
          <p:nvPr/>
        </p:nvSpPr>
        <p:spPr>
          <a:xfrm>
            <a:off x="395536" y="421854"/>
            <a:ext cx="3469881" cy="44852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chemeClr val="bg1"/>
                </a:solidFill>
              </a:rPr>
              <a:t>지능화 캡스톤 프로젝트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FA47DE-6AFD-4F94-A1F9-0E54C53554E4}"/>
              </a:ext>
            </a:extLst>
          </p:cNvPr>
          <p:cNvGrpSpPr/>
          <p:nvPr/>
        </p:nvGrpSpPr>
        <p:grpSpPr>
          <a:xfrm>
            <a:off x="752652" y="1864915"/>
            <a:ext cx="7638695" cy="617031"/>
            <a:chOff x="157020" y="3061083"/>
            <a:chExt cx="8712968" cy="61703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7A053AD-83D3-4195-B956-35FAF5223169}"/>
                </a:ext>
              </a:extLst>
            </p:cNvPr>
            <p:cNvSpPr/>
            <p:nvPr/>
          </p:nvSpPr>
          <p:spPr>
            <a:xfrm>
              <a:off x="157020" y="3061083"/>
              <a:ext cx="87129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r>
                <a:rPr lang="ko-KR" altLang="en-US" sz="2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</a:t>
              </a:r>
              <a:r>
                <a:rPr lang="en-US" altLang="ko-KR" sz="2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#2 </a:t>
              </a:r>
              <a:r>
                <a:rPr lang="ko-KR" altLang="en-US" sz="24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 발표</a:t>
              </a:r>
              <a:endParaRPr lang="en-US" altLang="ko-KR" sz="36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BFA6532-6D7C-40B0-B351-D5E084786973}"/>
                </a:ext>
              </a:extLst>
            </p:cNvPr>
            <p:cNvSpPr/>
            <p:nvPr/>
          </p:nvSpPr>
          <p:spPr>
            <a:xfrm>
              <a:off x="899592" y="3278004"/>
              <a:ext cx="5985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endParaRPr lang="ko-KR" altLang="en-US" sz="2000" kern="0" spc="-15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762647-BA11-5C77-7462-B51706C9D45F}"/>
              </a:ext>
            </a:extLst>
          </p:cNvPr>
          <p:cNvSpPr txBox="1"/>
          <p:nvPr/>
        </p:nvSpPr>
        <p:spPr>
          <a:xfrm>
            <a:off x="1077758" y="2424525"/>
            <a:ext cx="6917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YOLOv8</a:t>
            </a:r>
            <a:r>
              <a:rPr lang="ko-KR" altLang="en-US" sz="36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해상 객체 검출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6027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err="1">
                <a:latin typeface="맑은 고딕"/>
                <a:ea typeface="맑은 고딕"/>
              </a:rPr>
              <a:t>Yolo</a:t>
            </a:r>
            <a:r>
              <a:rPr lang="ko-KR" altLang="en-US" sz="2000" b="1" dirty="0">
                <a:latin typeface="맑은 고딕"/>
                <a:ea typeface="맑은 고딕"/>
              </a:rPr>
              <a:t> v8 모델의 학습방법</a:t>
            </a:r>
            <a:endParaRPr lang="en-US" altLang="ko-KR" sz="2000" b="1" dirty="0"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yolo v8n</a:t>
            </a:r>
            <a:br>
              <a:rPr lang="en-US" altLang="ko-KR" sz="1600" i="1" dirty="0">
                <a:solidFill>
                  <a:srgbClr val="0000FF"/>
                </a:solidFill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- 10 epochs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이외 기본 모델로 학습</a:t>
            </a:r>
            <a:br>
              <a:rPr lang="en-US" altLang="ko-KR" sz="1600" i="1" dirty="0">
                <a:solidFill>
                  <a:srgbClr val="0000FF"/>
                </a:solidFill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학습 명령어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출력 결과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C06291-03BE-5903-79BC-D0DF6668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84" y="1020837"/>
            <a:ext cx="4692318" cy="2952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3508D-F098-C42C-ED2A-E7288C4B1E93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모델 학습 (</a:t>
            </a:r>
            <a:r>
              <a:rPr lang="ko-KR" altLang="en-US" sz="3200" dirty="0" err="1">
                <a:solidFill>
                  <a:schemeClr val="tx2"/>
                </a:solidFill>
                <a:latin typeface="HY견고딕"/>
                <a:ea typeface="HY견고딕"/>
              </a:rPr>
              <a:t>Yolo</a:t>
            </a:r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 v8)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BD3964-9214-20D4-4C70-F6187367E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9" y="4376656"/>
            <a:ext cx="7772400" cy="203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430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곡선 및 성능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데이터 편향이 심해  클래스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3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번 빼고는 정확도가 좋지 않음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CD98C-2FD6-8F11-0E34-FA157D7165E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모델 학습 (</a:t>
            </a:r>
            <a:r>
              <a:rPr lang="ko-KR" altLang="en-US" sz="3200" dirty="0" err="1">
                <a:solidFill>
                  <a:schemeClr val="tx2"/>
                </a:solidFill>
                <a:latin typeface="HY견고딕"/>
                <a:ea typeface="HY견고딕"/>
              </a:rPr>
              <a:t>Yolo</a:t>
            </a:r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 v8)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48A4211-FC84-186C-A2B9-A53272787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683" y="1986377"/>
            <a:ext cx="4387317" cy="32904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F83713-7AF4-EF0F-5E07-7B207CEB9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39" y="2625286"/>
            <a:ext cx="4387317" cy="21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8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검출 사례</a:t>
            </a:r>
            <a:endParaRPr lang="en-US" altLang="ko-KR" sz="1600" i="1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057CE83-A631-4F97-B4D5-A931F02A9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18" y="41133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4B479-0E5A-A136-60F1-8A99E812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18" y="1470872"/>
            <a:ext cx="5152516" cy="5152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4C3A8-585C-0CFB-3DC3-D5126A4827DF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모델 학습 (</a:t>
            </a:r>
            <a:r>
              <a:rPr lang="ko-KR" altLang="en-US" sz="3200" dirty="0" err="1">
                <a:solidFill>
                  <a:schemeClr val="tx2"/>
                </a:solidFill>
                <a:latin typeface="HY견고딕"/>
                <a:ea typeface="HY견고딕"/>
              </a:rPr>
              <a:t>Yolo</a:t>
            </a:r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 v8)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667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481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err="1">
                <a:latin typeface="맑은 고딕"/>
                <a:ea typeface="맑은 고딕"/>
              </a:rPr>
              <a:t>오분류</a:t>
            </a:r>
            <a:r>
              <a:rPr lang="ko-KR" altLang="en-US" sz="2000" b="1" dirty="0">
                <a:latin typeface="맑은 고딕"/>
                <a:ea typeface="맑은 고딕"/>
              </a:rPr>
              <a:t> 사례 및 개선점</a:t>
            </a:r>
            <a:endParaRPr lang="en-US" altLang="ko-KR" sz="2000" b="1" dirty="0"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 - Vessel Ship -&gt; Ferry</a:t>
            </a:r>
            <a:r>
              <a:rPr lang="ko-KR" altLang="en-US" sz="1600" i="1" dirty="0">
                <a:solidFill>
                  <a:srgbClr val="0000FF"/>
                </a:solidFill>
                <a:latin typeface="맑은 고딕"/>
                <a:ea typeface="맑은 고딕"/>
              </a:rPr>
              <a:t>로 오 인식</a:t>
            </a: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 - Kayak</a:t>
            </a:r>
            <a:r>
              <a:rPr lang="ko-KR" altLang="en-US" sz="1600" i="1" dirty="0">
                <a:solidFill>
                  <a:srgbClr val="0000FF"/>
                </a:solidFill>
                <a:latin typeface="맑은 고딕"/>
                <a:ea typeface="맑은 고딕"/>
              </a:rPr>
              <a:t>이나 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Boat</a:t>
            </a:r>
            <a:r>
              <a:rPr lang="ko-KR" altLang="en-US" sz="1600" i="1" dirty="0">
                <a:solidFill>
                  <a:srgbClr val="0000FF"/>
                </a:solidFill>
                <a:latin typeface="맑은 고딕"/>
                <a:ea typeface="맑은 고딕"/>
              </a:rPr>
              <a:t> 인식하지 못함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81FC1-1E53-FE7B-3461-584A14E7FDA3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모델 학습 (</a:t>
            </a:r>
            <a:r>
              <a:rPr lang="ko-KR" altLang="en-US" sz="3200" dirty="0" err="1">
                <a:solidFill>
                  <a:schemeClr val="tx2"/>
                </a:solidFill>
                <a:latin typeface="HY견고딕"/>
                <a:ea typeface="HY견고딕"/>
              </a:rPr>
              <a:t>Yolo</a:t>
            </a:r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 v8)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22F815-B1D4-E274-5958-CD6181A0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32" y="2075773"/>
            <a:ext cx="3426695" cy="19570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2F914D-D8AA-CCE1-A3CF-D40DA4D47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908" y="2104448"/>
            <a:ext cx="3419526" cy="1928412"/>
          </a:xfrm>
          <a:prstGeom prst="rect">
            <a:avLst/>
          </a:prstGeom>
        </p:spPr>
      </p:pic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91A25448-6A06-3175-23B1-F77F9E2F5F7E}"/>
              </a:ext>
            </a:extLst>
          </p:cNvPr>
          <p:cNvSpPr/>
          <p:nvPr/>
        </p:nvSpPr>
        <p:spPr>
          <a:xfrm rot="16200000">
            <a:off x="4104743" y="4181909"/>
            <a:ext cx="887312" cy="36217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F8C1CE-C912-EB7B-7A09-2650908D9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401" y="4461082"/>
            <a:ext cx="3441033" cy="1906905"/>
          </a:xfrm>
          <a:prstGeom prst="rect">
            <a:avLst/>
          </a:prstGeom>
        </p:spPr>
      </p:pic>
      <p:pic>
        <p:nvPicPr>
          <p:cNvPr id="19" name="그림 18" descr="텍스트, 물, 스크린샷, 표지판이(가) 표시된 사진&#10;&#10;자동 생성된 설명">
            <a:extLst>
              <a:ext uri="{FF2B5EF4-FFF2-40B4-BE49-F238E27FC236}">
                <a16:creationId xmlns:a16="http://schemas.microsoft.com/office/drawing/2014/main" id="{F312F312-0C6E-7B1F-F80E-44D871AE9C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6" y="4432405"/>
            <a:ext cx="3433865" cy="19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7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786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맑은 고딕"/>
                <a:ea typeface="맑은 고딕"/>
              </a:rPr>
              <a:t>정확도 향상 방법</a:t>
            </a:r>
            <a:endParaRPr lang="en-US" altLang="ko-KR" sz="2000" b="1" dirty="0">
              <a:latin typeface="맑은 고딕"/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 - RT-DETR </a:t>
            </a:r>
            <a:r>
              <a:rPr lang="en-US" altLang="ko-KR" sz="1600" i="1" err="1">
                <a:solidFill>
                  <a:srgbClr val="0000FF"/>
                </a:solidFill>
                <a:latin typeface="맑은 고딕"/>
                <a:ea typeface="맑은 고딕"/>
              </a:rPr>
              <a:t>모델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err="1">
                <a:solidFill>
                  <a:srgbClr val="0000FF"/>
                </a:solidFill>
                <a:latin typeface="맑은 고딕"/>
                <a:ea typeface="맑은 고딕"/>
              </a:rPr>
              <a:t>사용</a:t>
            </a:r>
            <a:endParaRPr lang="ko-KR" altLang="en-US" sz="1600" i="1" err="1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 - </a:t>
            </a:r>
            <a:r>
              <a:rPr lang="en-US" altLang="ko-KR" sz="1600" i="1" err="1">
                <a:solidFill>
                  <a:srgbClr val="0000FF"/>
                </a:solidFill>
                <a:latin typeface="맑은 고딕"/>
                <a:ea typeface="맑은 고딕"/>
              </a:rPr>
              <a:t>AdamW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optimizer </a:t>
            </a:r>
            <a:r>
              <a:rPr lang="en-US" altLang="ko-KR" sz="1600" i="1" err="1">
                <a:solidFill>
                  <a:srgbClr val="0000FF"/>
                </a:solidFill>
                <a:latin typeface="맑은 고딕"/>
                <a:ea typeface="맑은 고딕"/>
              </a:rPr>
              <a:t>사용</a:t>
            </a:r>
            <a:endParaRPr lang="en-US" altLang="ko-KR" sz="1600" i="1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 - mosaic, </a:t>
            </a:r>
            <a:r>
              <a:rPr lang="en-US" altLang="ko-KR" sz="1600" i="1" err="1">
                <a:solidFill>
                  <a:srgbClr val="0000FF"/>
                </a:solidFill>
                <a:latin typeface="맑은 고딕"/>
                <a:ea typeface="맑은 고딕"/>
              </a:rPr>
              <a:t>mixup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, </a:t>
            </a:r>
            <a:r>
              <a:rPr lang="en-US" altLang="ko-KR" sz="1600" i="1" err="1">
                <a:solidFill>
                  <a:srgbClr val="0000FF"/>
                </a:solidFill>
                <a:latin typeface="맑은 고딕"/>
                <a:ea typeface="맑은 고딕"/>
              </a:rPr>
              <a:t>copy_paste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online-augment </a:t>
            </a:r>
            <a:r>
              <a:rPr lang="en-US" altLang="ko-KR" sz="1600" i="1" err="1">
                <a:solidFill>
                  <a:srgbClr val="0000FF"/>
                </a:solidFill>
                <a:latin typeface="맑은 고딕"/>
                <a:ea typeface="맑은 고딕"/>
              </a:rPr>
              <a:t>사용</a:t>
            </a:r>
            <a:endParaRPr lang="en-US" altLang="ko-KR" sz="1600" i="1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7C4AC00-FF23-F931-EF59-23C42D98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56" y="2958918"/>
            <a:ext cx="7063827" cy="2591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D6BF32-EBC2-0353-14BA-591ED22C88A3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모델 개선 작업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77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8DA5BC-ADB4-3F9F-169F-9758FB8CBC96}"/>
              </a:ext>
            </a:extLst>
          </p:cNvPr>
          <p:cNvSpPr txBox="1"/>
          <p:nvPr/>
        </p:nvSpPr>
        <p:spPr>
          <a:xfrm>
            <a:off x="155912" y="944638"/>
            <a:ext cx="8706254" cy="12430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곡선 및 성능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RESULT, Confusion Matrix</a:t>
            </a: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r>
              <a:rPr lang="en-US" sz="1600" i="1" dirty="0">
                <a:solidFill>
                  <a:srgbClr val="0000FF"/>
                </a:solidFill>
                <a:latin typeface="NanumBarunGothicOTF"/>
                <a:ea typeface="맑은 고딕"/>
              </a:rPr>
              <a:t>  - yolov8 </a:t>
            </a:r>
            <a:r>
              <a:rPr lang="ko-KR" altLang="en-US" sz="1600" i="1" dirty="0">
                <a:solidFill>
                  <a:srgbClr val="0000FF"/>
                </a:solidFill>
                <a:latin typeface="NanumBarunGothicOTF"/>
                <a:ea typeface="맑은 고딕"/>
              </a:rPr>
              <a:t>대비</a:t>
            </a:r>
            <a:r>
              <a:rPr lang="en-US" sz="1600" i="1" dirty="0">
                <a:solidFill>
                  <a:srgbClr val="0000FF"/>
                </a:solidFill>
                <a:latin typeface="NanumBarunGothicOTF"/>
                <a:ea typeface="맑은 고딕"/>
              </a:rPr>
              <a:t> </a:t>
            </a:r>
            <a:r>
              <a:rPr lang="en-US" sz="1600" i="1" dirty="0" err="1">
                <a:solidFill>
                  <a:srgbClr val="0000FF"/>
                </a:solidFill>
                <a:latin typeface="NanumBarunGothicOTF"/>
                <a:ea typeface="맑은 고딕"/>
              </a:rPr>
              <a:t>mAP</a:t>
            </a:r>
            <a:r>
              <a:rPr lang="en-US" sz="1600" i="1" dirty="0">
                <a:solidFill>
                  <a:srgbClr val="0000FF"/>
                </a:solidFill>
                <a:latin typeface="NanumBarunGothicOTF"/>
                <a:ea typeface="맑은 고딕"/>
              </a:rPr>
              <a:t>(50-95) 0.19 -&gt; 0.34 </a:t>
            </a:r>
            <a:r>
              <a:rPr lang="ko-KR" altLang="en-US" sz="1600" i="1" dirty="0">
                <a:solidFill>
                  <a:srgbClr val="0000FF"/>
                </a:solidFill>
                <a:latin typeface="NanumBarunGothicOTF"/>
                <a:ea typeface="맑은 고딕"/>
              </a:rPr>
              <a:t>상승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EC12D-D360-E394-6E39-CB37D510870E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모델 개선 작업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3546A81D-BE5F-7058-6781-0179F0AA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94" y="2559192"/>
            <a:ext cx="4256689" cy="2715172"/>
          </a:xfrm>
          <a:prstGeom prst="rect">
            <a:avLst/>
          </a:prstGeom>
        </p:spPr>
      </p:pic>
      <p:pic>
        <p:nvPicPr>
          <p:cNvPr id="14" name="그림 13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BD7E4259-DC08-EE7F-D58F-139DE0FCD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778" y="220095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27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8DA5BC-ADB4-3F9F-169F-9758FB8CBC96}"/>
              </a:ext>
            </a:extLst>
          </p:cNvPr>
          <p:cNvSpPr txBox="1"/>
          <p:nvPr/>
        </p:nvSpPr>
        <p:spPr>
          <a:xfrm>
            <a:off x="155912" y="944638"/>
            <a:ext cx="8706254" cy="6531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맑은 고딕"/>
                <a:ea typeface="맑은 고딕"/>
              </a:rPr>
              <a:t>Train/Val data split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변경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 -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기존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비디오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별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분류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-&gt;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모든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이미지를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random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하게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분류하는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방식으로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변경</a:t>
            </a:r>
            <a:endParaRPr lang="ko-KR" altLang="en-US" dirty="0" err="1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EC12D-D360-E394-6E39-CB37D510870E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모델 개선 작업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243748C-BF60-A457-DEC8-730DCC9D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4" y="2141136"/>
            <a:ext cx="8066689" cy="18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77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9EC12D-D360-E394-6E39-CB37D510870E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모델 개선 작업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47E7F-AC8F-1DEB-E3D7-5034FB2F8AD7}"/>
              </a:ext>
            </a:extLst>
          </p:cNvPr>
          <p:cNvSpPr txBox="1"/>
          <p:nvPr/>
        </p:nvSpPr>
        <p:spPr>
          <a:xfrm>
            <a:off x="155912" y="944638"/>
            <a:ext cx="8706254" cy="12505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변경된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Dataset으로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 RT-DETR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맑은 고딕"/>
              </a:rPr>
              <a:t>학습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-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기존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모델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대비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</a:t>
            </a:r>
            <a:r>
              <a:rPr lang="en-US" sz="1600" i="1" dirty="0" err="1">
                <a:solidFill>
                  <a:srgbClr val="0000FF"/>
                </a:solidFill>
                <a:latin typeface="NanumBarunGothicOTF"/>
                <a:ea typeface="맑은 고딕"/>
              </a:rPr>
              <a:t>mAP</a:t>
            </a:r>
            <a:r>
              <a:rPr lang="en-US" sz="1600" i="1" dirty="0">
                <a:solidFill>
                  <a:srgbClr val="0000FF"/>
                </a:solidFill>
                <a:latin typeface="NanumBarunGothicOTF"/>
                <a:ea typeface="맑은 고딕"/>
              </a:rPr>
              <a:t>(50-95) 0.34-&gt; 0.74 </a:t>
            </a:r>
            <a:r>
              <a:rPr lang="ko-KR" altLang="en-US" sz="1600" i="1" dirty="0">
                <a:solidFill>
                  <a:srgbClr val="0000FF"/>
                </a:solidFill>
                <a:latin typeface="NanumBarunGothicOTF"/>
                <a:ea typeface="맑은 고딕"/>
              </a:rPr>
              <a:t>상승</a:t>
            </a:r>
            <a:endParaRPr lang="en-US" altLang="ko-KR" sz="1600" i="1" dirty="0">
              <a:solidFill>
                <a:srgbClr val="0000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600" i="1" dirty="0">
                <a:solidFill>
                  <a:srgbClr val="0000FF"/>
                </a:solidFill>
                <a:latin typeface="NanumBarunGothicOTF"/>
                <a:ea typeface="맑은 고딕"/>
              </a:rPr>
              <a:t> - 그러나 </a:t>
            </a:r>
            <a:r>
              <a:rPr lang="ko-KR" altLang="en-US" sz="1600" i="1" dirty="0" err="1">
                <a:solidFill>
                  <a:srgbClr val="0000FF"/>
                </a:solidFill>
                <a:latin typeface="NanumBarunGothicOTF"/>
                <a:ea typeface="맑은 고딕"/>
              </a:rPr>
              <a:t>validation에</a:t>
            </a:r>
            <a:r>
              <a:rPr lang="ko-KR" altLang="en-US" sz="1600" i="1" dirty="0">
                <a:solidFill>
                  <a:srgbClr val="0000FF"/>
                </a:solidFill>
                <a:latin typeface="NanumBarunGothicOTF"/>
                <a:ea typeface="맑은 고딕"/>
              </a:rPr>
              <a:t> 쓰이는 이미지와 비슷한 형상을 </a:t>
            </a:r>
            <a:r>
              <a:rPr lang="ko-KR" altLang="en-US" sz="1600" i="1" dirty="0" err="1">
                <a:solidFill>
                  <a:srgbClr val="0000FF"/>
                </a:solidFill>
                <a:latin typeface="NanumBarunGothicOTF"/>
                <a:ea typeface="맑은 고딕"/>
              </a:rPr>
              <a:t>Train에</a:t>
            </a:r>
            <a:r>
              <a:rPr lang="ko-KR" altLang="en-US" sz="1600" i="1" dirty="0">
                <a:solidFill>
                  <a:srgbClr val="0000FF"/>
                </a:solidFill>
                <a:latin typeface="NanumBarunGothicOTF"/>
                <a:ea typeface="맑은 고딕"/>
              </a:rPr>
              <a:t> 사용하여 </a:t>
            </a:r>
            <a:r>
              <a:rPr lang="ko-KR" altLang="en-US" sz="1600" i="1" dirty="0" err="1">
                <a:solidFill>
                  <a:srgbClr val="0000FF"/>
                </a:solidFill>
                <a:latin typeface="NanumBarunGothicOTF"/>
                <a:ea typeface="맑은 고딕"/>
              </a:rPr>
              <a:t>Score가</a:t>
            </a:r>
            <a:r>
              <a:rPr lang="ko-KR" altLang="en-US" sz="1600" i="1" dirty="0">
                <a:solidFill>
                  <a:srgbClr val="0000FF"/>
                </a:solidFill>
                <a:latin typeface="NanumBarunGothicOTF"/>
                <a:ea typeface="맑은 고딕"/>
              </a:rPr>
              <a:t> 상승한 것이기 때문에 의미 있는 결과인지는 확인이 필요해 보임</a:t>
            </a:r>
          </a:p>
        </p:txBody>
      </p:sp>
      <p:pic>
        <p:nvPicPr>
          <p:cNvPr id="6" name="그림 5" descr="텍스트, 스크린샷, 도표, 사각형이(가) 표시된 사진&#10;&#10;자동 생성된 설명">
            <a:extLst>
              <a:ext uri="{FF2B5EF4-FFF2-40B4-BE49-F238E27FC236}">
                <a16:creationId xmlns:a16="http://schemas.microsoft.com/office/drawing/2014/main" id="{CFC02DD1-A793-6171-1FC8-47EB00700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28" y="2345571"/>
            <a:ext cx="4142828" cy="3109311"/>
          </a:xfrm>
          <a:prstGeom prst="rect">
            <a:avLst/>
          </a:prstGeom>
        </p:spPr>
      </p:pic>
      <p:pic>
        <p:nvPicPr>
          <p:cNvPr id="7" name="그림 6" descr="텍스트, 도표, 지도이(가) 표시된 사진&#10;&#10;자동 생성된 설명">
            <a:extLst>
              <a:ext uri="{FF2B5EF4-FFF2-40B4-BE49-F238E27FC236}">
                <a16:creationId xmlns:a16="http://schemas.microsoft.com/office/drawing/2014/main" id="{1CBE7357-BD41-FF8B-15B6-E23BC05EF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15" y="2757066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1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/>
                <a:ea typeface="HY견고딕"/>
              </a:rPr>
              <a:t>결과 및 토의</a:t>
            </a:r>
            <a:endParaRPr lang="en-US" altLang="ko-KR" sz="320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96682" y="1075312"/>
            <a:ext cx="8706254" cy="38976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맑은 고딕"/>
                <a:ea typeface="맑은 고딕"/>
              </a:rPr>
              <a:t>결과 요약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 -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논문과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똑같은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데이터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셋을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이용했을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때, RT-DETR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모델을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사용하여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논문의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YOLOv5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보다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약간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더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나은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성능을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보임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(0.338 -&gt; 0.34)</a:t>
            </a:r>
            <a:endParaRPr lang="en-US" altLang="ko-KR" sz="1600" i="1" dirty="0">
              <a:solidFill>
                <a:srgbClr val="0000FF"/>
              </a:solidFill>
              <a:ea typeface="맑은 고딕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 -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데이터셋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구조변경을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통해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높은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성능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향상을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이뤘으나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(0.34 -&gt; 0.74),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validation이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train에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관여하여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의미있는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결과는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아닐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수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있음</a:t>
            </a: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맑은 고딕"/>
                <a:ea typeface="맑은 고딕"/>
              </a:rPr>
              <a:t>보완사항</a:t>
            </a:r>
            <a:endParaRPr lang="en-US" altLang="ko-KR" sz="2000" b="1" dirty="0"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 -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이미지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라벨링을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수동으로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다시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수행해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보는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것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  -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모델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가속화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등의</a:t>
            </a:r>
            <a: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맑은 고딕"/>
                <a:ea typeface="맑은 고딕"/>
              </a:rPr>
              <a:t>적용</a:t>
            </a: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br>
              <a:rPr lang="en-US" altLang="ko-KR" sz="1600" i="1" dirty="0">
                <a:solidFill>
                  <a:srgbClr val="0000FF"/>
                </a:solidFill>
                <a:latin typeface="맑은 고딕"/>
                <a:ea typeface="맑은 고딕"/>
              </a:rPr>
            </a:b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1399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수행체계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378138" y="968603"/>
            <a:ext cx="83405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수행방법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평일 수행 주말 취합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메신저를 이용한 의사소통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업무분장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540C5F69-C152-A441-5BE8-0C4BF453F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24231"/>
              </p:ext>
            </p:extLst>
          </p:nvPr>
        </p:nvGraphicFramePr>
        <p:xfrm>
          <a:off x="1095534" y="3280811"/>
          <a:ext cx="7004858" cy="3173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853">
                  <a:extLst>
                    <a:ext uri="{9D8B030D-6E8A-4147-A177-3AD203B41FA5}">
                      <a16:colId xmlns:a16="http://schemas.microsoft.com/office/drawing/2014/main" val="4190510126"/>
                    </a:ext>
                  </a:extLst>
                </a:gridCol>
                <a:gridCol w="4498867">
                  <a:extLst>
                    <a:ext uri="{9D8B030D-6E8A-4147-A177-3AD203B41FA5}">
                      <a16:colId xmlns:a16="http://schemas.microsoft.com/office/drawing/2014/main" val="2966296135"/>
                    </a:ext>
                  </a:extLst>
                </a:gridCol>
                <a:gridCol w="1428138">
                  <a:extLst>
                    <a:ext uri="{9D8B030D-6E8A-4147-A177-3AD203B41FA5}">
                      <a16:colId xmlns:a16="http://schemas.microsoft.com/office/drawing/2014/main" val="2955174181"/>
                    </a:ext>
                  </a:extLst>
                </a:gridCol>
              </a:tblGrid>
              <a:tr h="458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수행내용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693972"/>
                  </a:ext>
                </a:extLst>
              </a:tr>
              <a:tr h="904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오동엽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데이터 이미지 레이블 추출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분석</a:t>
                      </a:r>
                      <a:endParaRPr lang="en-US" altLang="ko-KR" sz="1400" dirty="0"/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 학습 </a:t>
                      </a:r>
                      <a:endParaRPr lang="en-US" altLang="ko-KR" sz="1400" dirty="0"/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학습모델 검증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545196"/>
                  </a:ext>
                </a:extLst>
              </a:tr>
              <a:tr h="904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이민수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/>
                        <a:t>결과발표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662306"/>
                  </a:ext>
                </a:extLst>
              </a:tr>
              <a:tr h="904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조성현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학습모델 비교</a:t>
                      </a:r>
                      <a:endParaRPr lang="en-US" altLang="ko-KR" sz="1400" dirty="0"/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400" dirty="0"/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자료작성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5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1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개발 프로세스 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mat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파일에서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class, Bounding Box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추출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+mn-ea"/>
              </a:rPr>
              <a:t>avi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영상에서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frame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별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image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추출</a:t>
            </a:r>
            <a:br>
              <a:rPr lang="en-US" altLang="ko-KR" sz="1600" i="1" dirty="0">
                <a:solidFill>
                  <a:srgbClr val="0000FF"/>
                </a:solidFill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추출한 이미지와 레이블 데이터를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train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데이터와 </a:t>
            </a:r>
            <a:r>
              <a:rPr lang="en-US" altLang="ko-KR" sz="1600" i="1" dirty="0" err="1">
                <a:solidFill>
                  <a:srgbClr val="0000FF"/>
                </a:solidFill>
                <a:latin typeface="+mn-ea"/>
              </a:rPr>
              <a:t>validatio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데이터로 분리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데이터를 기반으로 </a:t>
            </a:r>
            <a:r>
              <a:rPr lang="en-US" altLang="ko-KR" sz="1600" i="1" dirty="0" err="1">
                <a:solidFill>
                  <a:srgbClr val="0000FF"/>
                </a:solidFill>
                <a:latin typeface="+mn-ea"/>
              </a:rPr>
              <a:t>yaml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파일 생성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yolov8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학습 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타 모델 및 </a:t>
            </a:r>
            <a:r>
              <a:rPr lang="ko-KR" altLang="en-US" sz="1600" i="1" dirty="0" err="1">
                <a:solidFill>
                  <a:srgbClr val="0000FF"/>
                </a:solidFill>
                <a:latin typeface="+mn-ea"/>
              </a:rPr>
              <a:t>하이퍼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 파라미터 튜닝 비교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성능평가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87ADEB-73F2-2692-1193-28891CA4F11E}"/>
              </a:ext>
            </a:extLst>
          </p:cNvPr>
          <p:cNvSpPr/>
          <p:nvPr/>
        </p:nvSpPr>
        <p:spPr>
          <a:xfrm>
            <a:off x="2413932" y="3081908"/>
            <a:ext cx="3057876" cy="649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>
              <a:latin typeface="NEXON Lv1 Gothic OTF Light" pitchFamily="2" charset="-128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589EFC-5493-2DAD-2731-08473B9F216D}"/>
              </a:ext>
            </a:extLst>
          </p:cNvPr>
          <p:cNvSpPr/>
          <p:nvPr/>
        </p:nvSpPr>
        <p:spPr>
          <a:xfrm>
            <a:off x="5420738" y="3086948"/>
            <a:ext cx="1734800" cy="6447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>
              <a:latin typeface="NEXON Lv1 Gothic OTF Light" pitchFamily="2" charset="-128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1836B3-6A71-14DA-4DC2-F808B9D68688}"/>
              </a:ext>
            </a:extLst>
          </p:cNvPr>
          <p:cNvSpPr/>
          <p:nvPr/>
        </p:nvSpPr>
        <p:spPr>
          <a:xfrm>
            <a:off x="299927" y="3086947"/>
            <a:ext cx="2114005" cy="649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>
              <a:latin typeface="NEXON Lv1 Gothic OTF Light" pitchFamily="2" charset="-128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852774-B7D1-6BF0-471A-163E5781E1DE}"/>
              </a:ext>
            </a:extLst>
          </p:cNvPr>
          <p:cNvSpPr/>
          <p:nvPr/>
        </p:nvSpPr>
        <p:spPr>
          <a:xfrm>
            <a:off x="7155538" y="3081651"/>
            <a:ext cx="1530493" cy="6524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>
              <a:latin typeface="NEXON Lv1 Gothic OTF Light" pitchFamily="2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AD79D7-6BC0-A3CC-C9CA-65CB21E1CF41}"/>
              </a:ext>
            </a:extLst>
          </p:cNvPr>
          <p:cNvSpPr txBox="1"/>
          <p:nvPr/>
        </p:nvSpPr>
        <p:spPr>
          <a:xfrm>
            <a:off x="429811" y="3117540"/>
            <a:ext cx="1889001" cy="54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5447B9-7A5B-A155-DE78-81E5A9F3FB7C}"/>
              </a:ext>
            </a:extLst>
          </p:cNvPr>
          <p:cNvSpPr txBox="1"/>
          <p:nvPr/>
        </p:nvSpPr>
        <p:spPr>
          <a:xfrm>
            <a:off x="5961243" y="3136758"/>
            <a:ext cx="760144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</a:t>
            </a:r>
            <a:endParaRPr lang="en-US" altLang="ko-KR" sz="1050" b="1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61C1A-C904-C74C-7549-E7586BD54D71}"/>
              </a:ext>
            </a:extLst>
          </p:cNvPr>
          <p:cNvSpPr txBox="1"/>
          <p:nvPr/>
        </p:nvSpPr>
        <p:spPr>
          <a:xfrm>
            <a:off x="7503834" y="3156426"/>
            <a:ext cx="760143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 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50" b="1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008503-4C81-5EB7-8F8E-13157CFF289B}"/>
              </a:ext>
            </a:extLst>
          </p:cNvPr>
          <p:cNvSpPr txBox="1"/>
          <p:nvPr/>
        </p:nvSpPr>
        <p:spPr>
          <a:xfrm>
            <a:off x="921553" y="387114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6C3162-33B4-25C8-C0E7-D5DFD7FB43E4}"/>
              </a:ext>
            </a:extLst>
          </p:cNvPr>
          <p:cNvSpPr txBox="1"/>
          <p:nvPr/>
        </p:nvSpPr>
        <p:spPr>
          <a:xfrm>
            <a:off x="2516160" y="390771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주석변환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728894-CD15-021C-8F1F-DA9E9E15AFDF}"/>
              </a:ext>
            </a:extLst>
          </p:cNvPr>
          <p:cNvSpPr txBox="1"/>
          <p:nvPr/>
        </p:nvSpPr>
        <p:spPr>
          <a:xfrm>
            <a:off x="3480949" y="388451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AB76C8-933D-B203-7ACF-95D2C74F91F6}"/>
              </a:ext>
            </a:extLst>
          </p:cNvPr>
          <p:cNvSpPr txBox="1"/>
          <p:nvPr/>
        </p:nvSpPr>
        <p:spPr>
          <a:xfrm>
            <a:off x="4436082" y="3885281"/>
            <a:ext cx="8611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증량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0A211B-C8FA-9D22-B46B-97848231BBFD}"/>
              </a:ext>
            </a:extLst>
          </p:cNvPr>
          <p:cNvSpPr txBox="1"/>
          <p:nvPr/>
        </p:nvSpPr>
        <p:spPr>
          <a:xfrm>
            <a:off x="5548309" y="388827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모델복잡도</a:t>
            </a:r>
            <a:endParaRPr lang="en-US" altLang="ko-KR" sz="1000" b="1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906555-7EEC-64D1-FBB3-355C56E86737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>
            <a:off x="1782465" y="5235939"/>
            <a:ext cx="811584" cy="130862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DA6E1EE-3921-7433-9CBB-15D646D880DC}"/>
              </a:ext>
            </a:extLst>
          </p:cNvPr>
          <p:cNvCxnSpPr>
            <a:cxnSpLocks/>
            <a:stCxn id="57" idx="3"/>
            <a:endCxn id="60" idx="1"/>
          </p:cNvCxnSpPr>
          <p:nvPr/>
        </p:nvCxnSpPr>
        <p:spPr>
          <a:xfrm flipV="1">
            <a:off x="1782465" y="4930206"/>
            <a:ext cx="820103" cy="30573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137B04A-3F4C-15C9-529F-078D590B4212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 flipV="1">
            <a:off x="3393303" y="4679534"/>
            <a:ext cx="858211" cy="2506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C734DA7-E3F0-9598-CB04-1739B8AAFE74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>
            <a:off x="3393303" y="4930206"/>
            <a:ext cx="858211" cy="7983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0473793-33C3-7393-68C5-768B2984AD52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5088564" y="4679534"/>
            <a:ext cx="992349" cy="4353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28428152-269D-4CE2-D466-1C397094698B}"/>
              </a:ext>
            </a:extLst>
          </p:cNvPr>
          <p:cNvCxnSpPr>
            <a:cxnSpLocks/>
          </p:cNvCxnSpPr>
          <p:nvPr/>
        </p:nvCxnSpPr>
        <p:spPr>
          <a:xfrm flipV="1">
            <a:off x="3451905" y="5114877"/>
            <a:ext cx="3860297" cy="1418274"/>
          </a:xfrm>
          <a:prstGeom prst="bentConnector3">
            <a:avLst>
              <a:gd name="adj1" fmla="val 1009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14B263A-2E24-8FCB-E93B-E3FD1DB7A3A9}"/>
              </a:ext>
            </a:extLst>
          </p:cNvPr>
          <p:cNvSpPr/>
          <p:nvPr/>
        </p:nvSpPr>
        <p:spPr>
          <a:xfrm>
            <a:off x="773470" y="5045439"/>
            <a:ext cx="1008995" cy="381000"/>
          </a:xfrm>
          <a:prstGeom prst="roundRect">
            <a:avLst>
              <a:gd name="adj" fmla="val 541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SMD-Plus</a:t>
            </a:r>
            <a:r>
              <a:rPr lang="ko-KR" altLang="en-US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825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 defTabSz="685800">
              <a:defRPr/>
            </a:pPr>
            <a:r>
              <a:rPr lang="ko-KR" altLang="en-US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동영상 데이터셋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E7164E6-836E-2ACD-0D2D-C3A6B7BE5401}"/>
              </a:ext>
            </a:extLst>
          </p:cNvPr>
          <p:cNvSpPr/>
          <p:nvPr/>
        </p:nvSpPr>
        <p:spPr>
          <a:xfrm>
            <a:off x="2594049" y="6332389"/>
            <a:ext cx="790735" cy="424345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Validation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CE6FF91-69F3-DB52-538E-CC7CA2EE9FF4}"/>
              </a:ext>
            </a:extLst>
          </p:cNvPr>
          <p:cNvSpPr/>
          <p:nvPr/>
        </p:nvSpPr>
        <p:spPr>
          <a:xfrm>
            <a:off x="2602568" y="4698742"/>
            <a:ext cx="790735" cy="46292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8517142-A5F8-5B8D-3097-382457C9AF04}"/>
              </a:ext>
            </a:extLst>
          </p:cNvPr>
          <p:cNvSpPr/>
          <p:nvPr/>
        </p:nvSpPr>
        <p:spPr>
          <a:xfrm>
            <a:off x="4251514" y="4448070"/>
            <a:ext cx="837050" cy="462928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</a:t>
            </a:r>
          </a:p>
          <a:p>
            <a:pPr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(36,605)</a:t>
            </a:r>
            <a:r>
              <a:rPr lang="ko-KR" altLang="en-US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D5AFB82-BC1E-948A-65EF-65139101765E}"/>
              </a:ext>
            </a:extLst>
          </p:cNvPr>
          <p:cNvSpPr/>
          <p:nvPr/>
        </p:nvSpPr>
        <p:spPr>
          <a:xfrm>
            <a:off x="4251514" y="5492133"/>
            <a:ext cx="837050" cy="47293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Validation</a:t>
            </a:r>
          </a:p>
          <a:p>
            <a:pPr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(12,301)</a:t>
            </a:r>
            <a:r>
              <a:rPr lang="ko-KR" altLang="en-US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73BF243-F180-248C-C32C-1D2A13299AE4}"/>
              </a:ext>
            </a:extLst>
          </p:cNvPr>
          <p:cNvSpPr/>
          <p:nvPr/>
        </p:nvSpPr>
        <p:spPr>
          <a:xfrm>
            <a:off x="6080913" y="4902970"/>
            <a:ext cx="893043" cy="423815"/>
          </a:xfrm>
          <a:prstGeom prst="roundRect">
            <a:avLst>
              <a:gd name="adj" fmla="val 54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Yolov8n  </a:t>
            </a:r>
            <a:r>
              <a:rPr lang="ko-KR" altLang="en-US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0829DE3-8186-E538-D176-70CC89C0CF55}"/>
              </a:ext>
            </a:extLst>
          </p:cNvPr>
          <p:cNvSpPr/>
          <p:nvPr/>
        </p:nvSpPr>
        <p:spPr>
          <a:xfrm>
            <a:off x="7650449" y="4930206"/>
            <a:ext cx="759621" cy="381000"/>
          </a:xfrm>
          <a:prstGeom prst="roundRect">
            <a:avLst>
              <a:gd name="adj" fmla="val 5417"/>
            </a:avLst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EEDB22-39D0-8491-1BC8-76962D4FF0B0}"/>
              </a:ext>
            </a:extLst>
          </p:cNvPr>
          <p:cNvSpPr txBox="1"/>
          <p:nvPr/>
        </p:nvSpPr>
        <p:spPr>
          <a:xfrm>
            <a:off x="7631738" y="3881579"/>
            <a:ext cx="732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00" b="1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69849CD-8917-181B-F6D0-ED56A23970C2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3393303" y="4930206"/>
            <a:ext cx="2288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2A41CC-98BE-C519-0BF4-86AAE6AF74BE}"/>
              </a:ext>
            </a:extLst>
          </p:cNvPr>
          <p:cNvSpPr txBox="1"/>
          <p:nvPr/>
        </p:nvSpPr>
        <p:spPr>
          <a:xfrm>
            <a:off x="3444559" y="3117321"/>
            <a:ext cx="894797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처리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F3C272-E2E8-B5AD-7B86-1859C1D9D18F}"/>
              </a:ext>
            </a:extLst>
          </p:cNvPr>
          <p:cNvGrpSpPr/>
          <p:nvPr/>
        </p:nvGrpSpPr>
        <p:grpSpPr>
          <a:xfrm>
            <a:off x="396993" y="3090532"/>
            <a:ext cx="2016939" cy="649813"/>
            <a:chOff x="-4930" y="2349137"/>
            <a:chExt cx="2016939" cy="649813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DE84E78-EAD7-E9BD-3ABB-07CE72299BEC}"/>
                </a:ext>
              </a:extLst>
            </p:cNvPr>
            <p:cNvSpPr/>
            <p:nvPr/>
          </p:nvSpPr>
          <p:spPr>
            <a:xfrm>
              <a:off x="-4930" y="2349137"/>
              <a:ext cx="2016939" cy="6498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50">
                <a:latin typeface="NEXON Lv1 Gothic OTF Light" pitchFamily="2" charset="-128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4DDC0C-2553-6BFD-1EC2-942248F92ED4}"/>
                </a:ext>
              </a:extLst>
            </p:cNvPr>
            <p:cNvSpPr txBox="1"/>
            <p:nvPr/>
          </p:nvSpPr>
          <p:spPr>
            <a:xfrm>
              <a:off x="34993" y="2389571"/>
              <a:ext cx="1889001" cy="54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50000"/>
                </a:lnSpc>
                <a:defRPr/>
              </a:pPr>
              <a:r>
                <a:rPr lang="en-US" altLang="ko-KR" sz="1050" b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 Step</a:t>
              </a:r>
            </a:p>
            <a:p>
              <a:pPr algn="ctr" defTabSz="685800">
                <a:lnSpc>
                  <a:spcPct val="150000"/>
                </a:lnSpc>
                <a:defRPr/>
              </a:pPr>
              <a:r>
                <a:rPr lang="ko-KR" altLang="en-US" sz="1050" b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준비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4606E72-1320-5943-D65D-599C74BB4649}"/>
              </a:ext>
            </a:extLst>
          </p:cNvPr>
          <p:cNvSpPr txBox="1"/>
          <p:nvPr/>
        </p:nvSpPr>
        <p:spPr>
          <a:xfrm>
            <a:off x="6500813" y="3880042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인자</a:t>
            </a:r>
            <a:endParaRPr lang="en-US" altLang="ko-KR" sz="1000" b="1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AC0B87-8EEF-264D-F5DB-34E15F591335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6973956" y="5114878"/>
            <a:ext cx="676493" cy="5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29503FA-7FA0-9A7C-3459-F14F832EBE29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 flipV="1">
            <a:off x="5088564" y="5114878"/>
            <a:ext cx="992349" cy="6137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89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E0B13-BE7C-F2CD-2510-F8C00CF4A278}"/>
              </a:ext>
            </a:extLst>
          </p:cNvPr>
          <p:cNvSpPr txBox="1"/>
          <p:nvPr/>
        </p:nvSpPr>
        <p:spPr>
          <a:xfrm>
            <a:off x="218873" y="972511"/>
            <a:ext cx="8706254" cy="153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>
                <a:latin typeface="+mn-ea"/>
              </a:rPr>
              <a:t>데이터셋의 구성</a:t>
            </a:r>
            <a:endParaRPr lang="en-US" altLang="ko-KR" sz="2000" b="1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 - </a:t>
            </a:r>
            <a:r>
              <a:rPr lang="en-US" altLang="ko-KR" sz="1600" b="1" i="1">
                <a:solidFill>
                  <a:srgbClr val="0000FF"/>
                </a:solidFill>
                <a:latin typeface="+mn-ea"/>
              </a:rPr>
              <a:t>SMD-Plus </a:t>
            </a:r>
            <a:r>
              <a:rPr lang="ko-KR" altLang="en-US" sz="1600" b="1" i="1">
                <a:solidFill>
                  <a:srgbClr val="0000FF"/>
                </a:solidFill>
                <a:latin typeface="+mn-ea"/>
              </a:rPr>
              <a:t>공시 데이터셋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 다운로드 </a:t>
            </a: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: 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총 </a:t>
            </a: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00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개의 동영상 </a:t>
            </a:r>
            <a:endParaRPr lang="en-US" altLang="ko-KR" sz="1600" i="1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동영상 데이터셋에서 이미지 </a:t>
            </a: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&amp; 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레이블 추출</a:t>
            </a:r>
            <a:endParaRPr lang="en-US" altLang="ko-KR" sz="1600" i="1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분포</a:t>
            </a: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데이터 특성 등</a:t>
            </a:r>
            <a:endParaRPr lang="en-US" altLang="ko-KR" sz="1600" i="1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>
                <a:solidFill>
                  <a:srgbClr val="0000FF"/>
                </a:solidFill>
                <a:latin typeface="+mn-ea"/>
              </a:rPr>
              <a:t>클래스</a:t>
            </a:r>
            <a:endParaRPr lang="en-US" altLang="ko-KR" sz="1600" i="1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609B75-D051-D666-2DE0-6EACEFD28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2"/>
          <a:stretch/>
        </p:blipFill>
        <p:spPr>
          <a:xfrm>
            <a:off x="683568" y="2688159"/>
            <a:ext cx="3238396" cy="3791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4D04B1-CA7C-D424-421F-23B50925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818" y="2741127"/>
            <a:ext cx="1347705" cy="11254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91DA03-8AC3-5A4E-E769-9ED013E0A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784" y="2785095"/>
            <a:ext cx="1261299" cy="11254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3E51269-6C04-3AC7-8B08-46E8D0A2A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818" y="5319355"/>
            <a:ext cx="2860066" cy="10533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ABE7BF-55FD-B1E6-49E5-B1B0FF80B808}"/>
              </a:ext>
            </a:extLst>
          </p:cNvPr>
          <p:cNvSpPr txBox="1"/>
          <p:nvPr/>
        </p:nvSpPr>
        <p:spPr>
          <a:xfrm>
            <a:off x="4656075" y="3850433"/>
            <a:ext cx="549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Boat</a:t>
            </a: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E316F3-DB78-1FFB-4EC2-B6CBA605797E}"/>
              </a:ext>
            </a:extLst>
          </p:cNvPr>
          <p:cNvSpPr txBox="1"/>
          <p:nvPr/>
        </p:nvSpPr>
        <p:spPr>
          <a:xfrm>
            <a:off x="7558838" y="3900068"/>
            <a:ext cx="594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Ferry</a:t>
            </a:r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5B81AB-21B6-FB1E-437D-4DFEBEB277B6}"/>
              </a:ext>
            </a:extLst>
          </p:cNvPr>
          <p:cNvSpPr txBox="1"/>
          <p:nvPr/>
        </p:nvSpPr>
        <p:spPr>
          <a:xfrm>
            <a:off x="5498713" y="6336691"/>
            <a:ext cx="731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Others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71836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61394" y="983903"/>
            <a:ext cx="8706254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>
                <a:latin typeface="+mn-ea"/>
              </a:rPr>
              <a:t>추출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 mat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파일에서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class, Bounding Box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추출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 err="1">
                <a:solidFill>
                  <a:srgbClr val="0000FF"/>
                </a:solidFill>
                <a:latin typeface="+mn-ea"/>
              </a:rPr>
              <a:t>avi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영상에서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frame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별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image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추출</a:t>
            </a:r>
            <a:br>
              <a:rPr lang="en-US" altLang="ko-KR" sz="1600" i="1" dirty="0">
                <a:solidFill>
                  <a:srgbClr val="0000FF"/>
                </a:solidFill>
                <a:latin typeface="+mn-ea"/>
              </a:rPr>
            </a:b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4E1EE0-0462-CEFA-5D5E-8146D8CA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87" y="1932048"/>
            <a:ext cx="6870023" cy="42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8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61394" y="983903"/>
            <a:ext cx="8706254" cy="65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err="1">
                <a:latin typeface="+mn-ea"/>
              </a:rPr>
              <a:t>Yaml</a:t>
            </a:r>
            <a:r>
              <a:rPr lang="ko-KR" altLang="en-US" sz="2000" b="1" dirty="0">
                <a:latin typeface="+mn-ea"/>
              </a:rPr>
              <a:t>파일 생성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논문의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train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/ test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분리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,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 폴더 이동 및 </a:t>
            </a:r>
            <a:r>
              <a:rPr lang="en-US" altLang="ko-KR" sz="1600" i="1" dirty="0" err="1">
                <a:solidFill>
                  <a:srgbClr val="0000FF"/>
                </a:solidFill>
                <a:latin typeface="+mn-ea"/>
              </a:rPr>
              <a:t>yaml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파일 생성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BB331A-6615-4250-FC69-2A12232AE9A2}"/>
              </a:ext>
            </a:extLst>
          </p:cNvPr>
          <p:cNvGrpSpPr/>
          <p:nvPr/>
        </p:nvGrpSpPr>
        <p:grpSpPr>
          <a:xfrm>
            <a:off x="155912" y="1858797"/>
            <a:ext cx="3074515" cy="4454569"/>
            <a:chOff x="521796" y="1431696"/>
            <a:chExt cx="3573431" cy="50058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3EFECC-8AB6-52C9-B0C1-038C08D8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796" y="1431696"/>
              <a:ext cx="3573431" cy="319930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7381AFE-3B3F-3011-38A2-A0CECF4CB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796" y="4631001"/>
              <a:ext cx="3573430" cy="1806567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7800D08-C59A-858B-B706-ECBCA3A20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134" y="1858797"/>
            <a:ext cx="5444987" cy="43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23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61394" y="983903"/>
            <a:ext cx="8706254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영상데이터 삭제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클래스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3(Vessel Ship)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과 클래스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7(other)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의 데이터 편향이 심각하여 </a:t>
            </a:r>
            <a:br>
              <a:rPr lang="en-US" altLang="ko-KR" sz="1600" i="1" dirty="0">
                <a:solidFill>
                  <a:srgbClr val="0000FF"/>
                </a:solidFill>
                <a:latin typeface="+mn-ea"/>
              </a:rPr>
            </a:b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   영상에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2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개 클래스만 있는 데이터 제거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153391-EDDC-41D9-6AFB-BC45B47CDC97}"/>
              </a:ext>
            </a:extLst>
          </p:cNvPr>
          <p:cNvGrpSpPr/>
          <p:nvPr/>
        </p:nvGrpSpPr>
        <p:grpSpPr>
          <a:xfrm>
            <a:off x="155912" y="1949852"/>
            <a:ext cx="3077145" cy="4802704"/>
            <a:chOff x="299926" y="1783151"/>
            <a:chExt cx="2721416" cy="5130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B80A3BB-24B2-C444-D54E-73E33014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27" y="1783151"/>
              <a:ext cx="2721415" cy="351923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9E22F07-82B1-263F-56CD-05166EE56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926" y="5161893"/>
              <a:ext cx="2721415" cy="175125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ED5BBCC-A348-E3D1-20F5-9242E8C1F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037" y="1949852"/>
            <a:ext cx="5308654" cy="36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5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261394" y="983903"/>
            <a:ext cx="8706254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전후 비교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-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 클래스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7(other)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은 다른 클래스들과 균형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-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 클래스 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3(</a:t>
            </a:r>
            <a:r>
              <a:rPr lang="en-US" altLang="ko-KR" sz="1600" i="1" dirty="0" err="1">
                <a:solidFill>
                  <a:srgbClr val="0000FF"/>
                </a:solidFill>
                <a:latin typeface="+mn-ea"/>
              </a:rPr>
              <a:t>vessel_ship</a:t>
            </a: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)</a:t>
            </a:r>
            <a:r>
              <a:rPr lang="ko-KR" altLang="en-US" sz="1600" i="1" dirty="0">
                <a:solidFill>
                  <a:srgbClr val="0000FF"/>
                </a:solidFill>
                <a:latin typeface="+mn-ea"/>
              </a:rPr>
              <a:t>은 여전히 편향 심각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48B4F-670E-A506-CA01-1ACA741E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9" y="2033303"/>
            <a:ext cx="3625882" cy="11481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948B00-F80F-CC53-6D15-34E07CEF7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929" y="2011620"/>
            <a:ext cx="3988470" cy="1191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DD1C69-63E6-D304-072D-D6B217FCF8B1}"/>
              </a:ext>
            </a:extLst>
          </p:cNvPr>
          <p:cNvSpPr txBox="1"/>
          <p:nvPr/>
        </p:nvSpPr>
        <p:spPr>
          <a:xfrm>
            <a:off x="1625609" y="6246165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제거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98E67-47EB-0A58-23CA-050CBA94E932}"/>
              </a:ext>
            </a:extLst>
          </p:cNvPr>
          <p:cNvSpPr txBox="1"/>
          <p:nvPr/>
        </p:nvSpPr>
        <p:spPr>
          <a:xfrm>
            <a:off x="6775746" y="6190552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제거 후</a:t>
            </a: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78986717-512E-B113-CAD6-28A42EF81F84}"/>
              </a:ext>
            </a:extLst>
          </p:cNvPr>
          <p:cNvSpPr/>
          <p:nvPr/>
        </p:nvSpPr>
        <p:spPr>
          <a:xfrm rot="16200000">
            <a:off x="4363405" y="4054862"/>
            <a:ext cx="887312" cy="36217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25001453-4228-A59C-FF54-D1844486E7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33" y="3242635"/>
            <a:ext cx="2908461" cy="2908461"/>
          </a:xfrm>
          <a:prstGeom prst="rect">
            <a:avLst/>
          </a:prstGeom>
        </p:spPr>
      </p:pic>
      <p:pic>
        <p:nvPicPr>
          <p:cNvPr id="20" name="그림 19" descr="텍스트, 도표, 폰트, 디자인이(가) 표시된 사진&#10;&#10;자동 생성된 설명">
            <a:extLst>
              <a:ext uri="{FF2B5EF4-FFF2-40B4-BE49-F238E27FC236}">
                <a16:creationId xmlns:a16="http://schemas.microsoft.com/office/drawing/2014/main" id="{DEC528E0-F890-8CF3-04C7-96F7619B93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6" y="3328851"/>
            <a:ext cx="2908461" cy="29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4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모델 학습 (</a:t>
            </a:r>
            <a:r>
              <a:rPr lang="ko-KR" altLang="en-US" sz="3200" dirty="0" err="1">
                <a:solidFill>
                  <a:schemeClr val="tx2"/>
                </a:solidFill>
                <a:latin typeface="HY견고딕"/>
                <a:ea typeface="HY견고딕"/>
              </a:rPr>
              <a:t>Yolo</a:t>
            </a:r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 v8)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961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딥러닝 학습 환경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  - (HW) PC </a:t>
            </a:r>
            <a:r>
              <a:rPr lang="ko-KR" altLang="en-US" sz="1400" i="1" dirty="0">
                <a:solidFill>
                  <a:srgbClr val="0000FF"/>
                </a:solidFill>
                <a:latin typeface="+mn-ea"/>
              </a:rPr>
              <a:t>사양</a:t>
            </a: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1400" i="1" dirty="0">
                <a:solidFill>
                  <a:srgbClr val="0000FF"/>
                </a:solidFill>
                <a:latin typeface="+mn-ea"/>
              </a:rPr>
              <a:t>학습시간</a:t>
            </a:r>
            <a:br>
              <a:rPr lang="en-US" altLang="ko-KR" sz="1400" i="1" dirty="0">
                <a:solidFill>
                  <a:srgbClr val="0000FF"/>
                </a:solidFill>
                <a:latin typeface="+mn-ea"/>
              </a:rPr>
            </a:br>
            <a:r>
              <a:rPr lang="en-US" altLang="ko-KR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</a:rPr>
              <a:t> </a:t>
            </a:r>
            <a:r>
              <a:rPr lang="en-US" altLang="ko-KR" sz="14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</a:rPr>
              <a:t>	</a:t>
            </a:r>
            <a:r>
              <a:rPr lang="en-US" altLang="ko-KR" sz="1400" i="1" kern="0" spc="-50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 :  AMD Ryzen 9 5900HS,</a:t>
            </a:r>
            <a:r>
              <a:rPr lang="ko-KR" altLang="en-US" sz="1400" i="1" kern="0" spc="-50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pt-BR" altLang="ko-KR" sz="1400" i="1" kern="0" spc="-50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RAM : 32GB</a:t>
            </a:r>
            <a:r>
              <a:rPr lang="ko-KR" altLang="en-US" sz="1400" i="1" kern="0" spc="-50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i="1" kern="0" spc="-50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pt-BR" altLang="ko-KR" sz="1400" i="1" kern="0" spc="-50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GPU : </a:t>
            </a:r>
            <a:r>
              <a:rPr lang="en-US" altLang="ko-KR" sz="1400" i="1" kern="0" spc="-50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GTX 3080 Laptop 8GB</a:t>
            </a:r>
            <a:br>
              <a:rPr lang="en-US" altLang="ko-KR" sz="1400" i="1" dirty="0">
                <a:solidFill>
                  <a:srgbClr val="0000FF"/>
                </a:solidFill>
                <a:latin typeface="+mn-ea"/>
              </a:rPr>
            </a:b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  - (SW) </a:t>
            </a:r>
            <a:r>
              <a:rPr lang="en-US" altLang="ko-KR" sz="1400" i="1" dirty="0" err="1">
                <a:solidFill>
                  <a:srgbClr val="0000FF"/>
                </a:solidFill>
                <a:latin typeface="+mn-ea"/>
              </a:rPr>
              <a:t>Pytorch</a:t>
            </a: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 2.2.1, CUDA V11.8</a:t>
            </a:r>
          </a:p>
          <a:p>
            <a:pPr>
              <a:lnSpc>
                <a:spcPct val="150000"/>
              </a:lnSpc>
            </a:pP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  - Model</a:t>
            </a:r>
            <a:r>
              <a:rPr lang="ko-KR" altLang="en-US" sz="14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:</a:t>
            </a:r>
            <a:r>
              <a:rPr lang="ko-KR" altLang="en-US" sz="14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yolov8n  - </a:t>
            </a:r>
            <a:r>
              <a:rPr lang="ko-KR" altLang="en-US" sz="1400" i="1" dirty="0" err="1">
                <a:solidFill>
                  <a:srgbClr val="0000FF"/>
                </a:solidFill>
                <a:latin typeface="+mn-ea"/>
              </a:rPr>
              <a:t>하이퍼파라미터</a:t>
            </a:r>
            <a:r>
              <a:rPr lang="ko-KR" altLang="en-US" sz="14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: epoch10, </a:t>
            </a:r>
            <a:r>
              <a:rPr lang="ko-KR" altLang="en-US" sz="1400" i="1" dirty="0">
                <a:solidFill>
                  <a:srgbClr val="0000FF"/>
                </a:solidFill>
                <a:latin typeface="+mn-ea"/>
              </a:rPr>
              <a:t>기본 파라미터 </a:t>
            </a:r>
            <a:endParaRPr lang="en-US" altLang="ko-KR" sz="14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-</a:t>
            </a:r>
            <a:r>
              <a:rPr lang="ko-KR" altLang="en-US" sz="1400" i="1" dirty="0">
                <a:solidFill>
                  <a:srgbClr val="0000FF"/>
                </a:solidFill>
                <a:latin typeface="+mn-ea"/>
              </a:rPr>
              <a:t> 훈련시간 </a:t>
            </a: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:</a:t>
            </a:r>
            <a:r>
              <a:rPr lang="ko-KR" altLang="en-US" sz="1400" i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400" i="1" dirty="0">
                <a:solidFill>
                  <a:srgbClr val="0000FF"/>
                </a:solidFill>
                <a:latin typeface="+mn-ea"/>
              </a:rPr>
              <a:t>20</a:t>
            </a:r>
            <a:r>
              <a:rPr lang="ko-KR" altLang="en-US" sz="1400" i="1" dirty="0" err="1">
                <a:solidFill>
                  <a:srgbClr val="0000FF"/>
                </a:solidFill>
                <a:latin typeface="+mn-ea"/>
              </a:rPr>
              <a:t>분정도</a:t>
            </a:r>
            <a:endParaRPr lang="en-US" altLang="ko-KR" sz="14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4F1AB96-C610-81EE-7724-6BDE321D51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79" y="2998887"/>
            <a:ext cx="5839519" cy="37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5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52C289-7328-4F4C-BE3C-6FF959ED22DE}">
  <ds:schemaRefs>
    <ds:schemaRef ds:uri="df922d41-91bf-45f8-8b2c-e1591bc010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FA2EDF-CBB7-475B-B0D9-861160A98246}">
  <ds:schemaRefs>
    <ds:schemaRef ds:uri="df922d41-91bf-45f8-8b2c-e1591bc010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263</TotalTime>
  <Words>713</Words>
  <Application>Microsoft Office PowerPoint</Application>
  <PresentationFormat>화면 슬라이드 쇼(4:3)</PresentationFormat>
  <Paragraphs>165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HY견고딕</vt:lpstr>
      <vt:lpstr>HY헤드라인M</vt:lpstr>
      <vt:lpstr>KoPubWorld돋움체 Bold</vt:lpstr>
      <vt:lpstr>NanumBarunGothicOTF</vt:lpstr>
      <vt:lpstr>NEXON Lv1 Gothic OTF Light</vt:lpstr>
      <vt:lpstr>맑은 고딕</vt:lpstr>
      <vt:lpstr>문체부 제목 돋음체</vt:lpstr>
      <vt:lpstr>바른돋움 3</vt:lpstr>
      <vt:lpstr>-윤고딕330</vt:lpstr>
      <vt:lpstr>-윤고딕340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이민수[KR]</cp:lastModifiedBy>
  <cp:revision>144</cp:revision>
  <cp:lastPrinted>2022-06-08T09:54:10Z</cp:lastPrinted>
  <dcterms:created xsi:type="dcterms:W3CDTF">2017-03-29T07:13:25Z</dcterms:created>
  <dcterms:modified xsi:type="dcterms:W3CDTF">2024-06-24T07:06:05Z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